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61" r:id="rId6"/>
    <p:sldId id="265" r:id="rId7"/>
    <p:sldId id="266" r:id="rId8"/>
    <p:sldId id="262" r:id="rId9"/>
    <p:sldId id="267" r:id="rId10"/>
    <p:sldId id="269" r:id="rId11"/>
    <p:sldId id="264" r:id="rId12"/>
    <p:sldId id="271" r:id="rId13"/>
    <p:sldId id="270" r:id="rId14"/>
    <p:sldId id="260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009"/>
    <p:restoredTop sz="96327"/>
  </p:normalViewPr>
  <p:slideViewPr>
    <p:cSldViewPr snapToGrid="0">
      <p:cViewPr varScale="1">
        <p:scale>
          <a:sx n="129" d="100"/>
          <a:sy n="129" d="100"/>
        </p:scale>
        <p:origin x="1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3T16:30:24.469"/>
    </inkml:context>
    <inkml:brush xml:id="br0">
      <inkml:brushProperty name="width" value="0.1" units="cm"/>
      <inkml:brushProperty name="height" value="0.1" units="cm"/>
      <inkml:brushProperty name="color" value="#FFC114"/>
    </inkml:brush>
  </inkml:definitions>
  <inkml:trace contextRef="#ctx0" brushRef="#br0">1 158 24575,'24'-9'0,"1"1"0,2-1 0,0 4 0,-5-2 0,-5 6 0,-4-6 0,-5 7 0,2-4 0,-2 1 0,-1 2 0,0-2 0,0 3 0,0-3 0,3 2 0,1-2 0,4 0 0,15 2 0,-14-2 0,13 3 0,-21 0 0,6 0 0,-6-4 0,2 4 0,-3-4 0,3 4 0,2 0 0,8 0 0,-5 0 0,2 0 0,-3 0 0,3 0 0,-5 0 0,11 0 0,-15 0 0,9 0 0,-9 0 0,2 0 0,-3 0 0,1 0 0,-1 0 0,0 0 0,0 0 0,9 0 0,2 4 0,10-3 0,-1 8 0,0-8 0,-5 6 0,4-2 0,-11-1 0,2 0 0,-6-4 0,-1 3 0,-2-2 0,5 2 0,-5 0 0,3-2 0,-1 2 0,1-3 0,12 4 0,0-3 0,1 3 0,2 0 0,-10-3 0,4 3 0,-6-4 0,-2 3 0,1-2 0,-2 2 0,4 0 0,5-2 0,1 2 0,1 0 0,-2-2 0,-6 6 0,1-7 0,-4 3 0,2-3 0,-5 4 0,2-4 0,-3 4 0,0-4 0,1 0 0,2 0 0,1 0 0,3 0 0,6 0 0,8 0 0,-8 0 0,3 0 0,-16 0 0,0 0 0,0 0 0,-3-4 0,2 4 0,-2-7 0,3 3 0,0-3 0,1 0 0,-1-1 0,0 1 0,0 0 0,3 0 0,-2 0 0,6-1 0,-6 1 0,2 0 0,-3 0 0,0-1 0,0 1 0,-3 0 0,2 0 0,-2-1 0,4 1 0,-1 0 0,-3 0 0,2 0 0,-2-1 0,3 4 0,-3-2 0,-1 5 0,-3-2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3T16:30:26.032"/>
    </inkml:context>
    <inkml:brush xml:id="br0">
      <inkml:brushProperty name="width" value="0.1" units="cm"/>
      <inkml:brushProperty name="height" value="0.1" units="cm"/>
      <inkml:brushProperty name="color" value="#FFC114"/>
    </inkml:brush>
  </inkml:definitions>
  <inkml:trace contextRef="#ctx0" brushRef="#br0">1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3T16:30:26.032"/>
    </inkml:context>
    <inkml:brush xml:id="br0">
      <inkml:brushProperty name="width" value="0.1" units="cm"/>
      <inkml:brushProperty name="height" value="0.1" units="cm"/>
      <inkml:brushProperty name="color" value="#FFC114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3T16:30:26.032"/>
    </inkml:context>
    <inkml:brush xml:id="br0">
      <inkml:brushProperty name="width" value="0.1" units="cm"/>
      <inkml:brushProperty name="height" value="0.1" units="cm"/>
      <inkml:brushProperty name="color" value="#FFC114"/>
    </inkml:brush>
  </inkml:definitions>
  <inkml:trace contextRef="#ctx0" brushRef="#br0">1 1 24575,'0'0'0</inkml:trace>
</inkml:ink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8A9-3ED6-F341-8F45-244BBE1AD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7E4D1-1DB5-E246-2AB9-7AF64A797B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28A14-6BE1-C195-1D55-F6D1A1D9F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8450A-D05D-18BB-676E-BE5552EC5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E75AF-AB03-2439-94CC-FB75EB7BC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982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F4BBD-1B0A-E699-44B4-AAF665C12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F59B7F-A82E-FA96-4C0C-B08B4B22A9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B4586-31B7-E880-7B69-25B0C0CA1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164E8-761B-F75B-3A78-09E79182F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68E5D-98B3-592C-7B2F-AEC2162CC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50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431BDC-6829-1B26-F22B-87CC2C806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BCF03F-B056-87C4-FC7C-AACB47A77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4FE47-CB89-7164-074A-5F538C9BE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B1C50-29B8-BD38-074C-D467D6976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9EA47-FB42-A014-FF88-140AA1722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8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4BB56-DA20-BD3A-76EB-789F032BE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C7E40-6BB2-7C37-1565-EFF30D984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6E3F7-F269-A365-D77B-3C565291C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08E4C-4487-ABAC-D21E-0728C7C47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C03C6-28B6-1F63-7AD7-5A4FD9343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040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0AF50-446A-BC37-5D4C-B61276B34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422C90-66F8-196A-C56A-07BDF0C58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7ACD8-F86A-D8B7-4266-B5858FAF6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86E55-C992-593F-3A53-0591C642A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897C9-4D06-3349-89CD-B15133C02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122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250C5-D730-4A5B-7327-6735F0AD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99224-B96F-3F4A-25F9-32F84D46C9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92D8C-41D6-599C-06E0-52B595436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05FC-EE60-86E7-4B2F-19DCE27EE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7A52A-4CF7-7676-370C-17DAB28E0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58461-101F-92C3-6EA0-9924AA1E2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755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19DEB-7AEC-B695-5E24-FE1B83F04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88E3C-478A-8813-B6AB-8D3C9EBCA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70470-6A8C-9BD8-03EC-B71FEB4154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7155C9-1E6B-5C55-A30F-AFABE77799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B8A0B2-156C-96AD-3141-2370BF038D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5D4E35-6AEB-3E1C-42F0-6AAB7BB5A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FD4C1B-5DD8-4990-3FC2-52A2623CF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FA8AF-45F3-B8D9-C7F2-D19579BD0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66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61CF4-4CAC-A4AB-1217-AA69D35C1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BD7AB5-13B1-DF9E-6F31-62381829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AE0478-F8B6-2B2F-8FBD-D96ED73C3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848C2D-EE23-21D9-C756-74EEBAA24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5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6BFB4C-EDDB-5A79-18CC-CC5821194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0F777E-F8A2-9F40-BB98-7CCFDBF05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CA4C6-203E-26B6-1617-CD8B0AA8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408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05B58-77DE-15AD-290C-48205B7FA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E34AF-D19B-33C7-FBC6-B1D9E5698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D8EECB-B8FF-E840-8193-D78F035C2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69060-4D9B-6D0C-ABE8-B36585F4A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D65243-9300-0AFD-0F54-22A9559A8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C007AA-269B-47A0-908A-19A0926A1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500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1272D-D64E-414C-12E8-B5976078C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569DD9-CC80-447F-3DB2-4A3499396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0B38B-C9CD-E1EB-4F47-C95FFDB9D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1F64A-10A4-F992-4ABF-6D37BA10F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AE20A-1923-BAC0-CCB5-F2F1618A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C4F2D7-234F-5F92-1D86-843D6E061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857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9BB7B6-EE46-D05E-8EDD-996442261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D1FCA-707E-98E8-F0EA-74E0C499C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0C3F0-C5F6-F1C7-EF9F-079F1944E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9A150-72DA-A94E-9C14-05EEE66576C2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A43D14-9905-97B6-310C-4566714979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17826-AF15-91D3-ACA5-9FDF80EDF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15769-695E-ED49-8E79-7AAE079294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5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127.0.0.1:7000/" TargetMode="Externa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customXml" Target="../ink/ink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erson holding white picture frame">
            <a:extLst>
              <a:ext uri="{FF2B5EF4-FFF2-40B4-BE49-F238E27FC236}">
                <a16:creationId xmlns:a16="http://schemas.microsoft.com/office/drawing/2014/main" id="{C64633ED-1C29-C41B-D55B-5CB704647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E07FA5-E264-60E5-4A96-0E8A8333F4A6}"/>
              </a:ext>
            </a:extLst>
          </p:cNvPr>
          <p:cNvSpPr txBox="1"/>
          <p:nvPr/>
        </p:nvSpPr>
        <p:spPr>
          <a:xfrm>
            <a:off x="0" y="1025611"/>
            <a:ext cx="1171420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C0C0C0"/>
                </a:highlight>
              </a:rPr>
              <a:t>🎼</a:t>
            </a:r>
            <a:r>
              <a:rPr lang="ja-JP" altLang="en-US" sz="660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C0C0C0"/>
                </a:highlight>
              </a:rPr>
              <a:t> </a:t>
            </a:r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C0C0C0"/>
                </a:highlight>
              </a:rPr>
              <a:t>Record Shop Inventory App</a:t>
            </a:r>
          </a:p>
          <a:p>
            <a:pPr algn="ctr"/>
            <a:endParaRPr lang="en-US" sz="6600">
              <a:solidFill>
                <a:schemeClr val="tx1">
                  <a:lumMod val="50000"/>
                  <a:lumOff val="50000"/>
                </a:schemeClr>
              </a:solidFill>
              <a:highlight>
                <a:srgbClr val="C0C0C0"/>
              </a:highlight>
            </a:endParaRPr>
          </a:p>
          <a:p>
            <a:pPr algn="ctr"/>
            <a:r>
              <a:rPr lang="en-US" sz="660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C0C0C0"/>
                </a:highlight>
              </a:rPr>
              <a:t> </a:t>
            </a:r>
          </a:p>
          <a:p>
            <a:pPr algn="ctr"/>
            <a:endParaRPr lang="en-US" sz="4800">
              <a:solidFill>
                <a:schemeClr val="accent2"/>
              </a:solidFill>
              <a:highlight>
                <a:srgbClr val="C0C0C0"/>
              </a:highlight>
            </a:endParaRPr>
          </a:p>
          <a:p>
            <a:pPr algn="ctr"/>
            <a:r>
              <a:rPr lang="en-US" sz="4800">
                <a:solidFill>
                  <a:schemeClr val="accent2"/>
                </a:solidFill>
                <a:highlight>
                  <a:srgbClr val="C0C0C0"/>
                </a:highlight>
              </a:rPr>
              <a:t>Takako Onozuka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1C3B29-ABA8-926F-7A77-C26413AE3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8627" y="2181107"/>
            <a:ext cx="4436951" cy="249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09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74146-DDFC-C07D-19F9-EA939F389F8B}"/>
              </a:ext>
            </a:extLst>
          </p:cNvPr>
          <p:cNvSpPr txBox="1"/>
          <p:nvPr/>
        </p:nvSpPr>
        <p:spPr>
          <a:xfrm>
            <a:off x="673132" y="148280"/>
            <a:ext cx="257634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Demo time!</a:t>
            </a:r>
            <a:r>
              <a:rPr lang="en-US" sz="360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77"/>
              </a:rPr>
              <a:t> </a:t>
            </a:r>
            <a:endParaRPr lang="en-US" sz="360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latin typeface="Gill Sans MT" panose="020B0502020104020203" pitchFamily="34" charset="77"/>
            </a:endParaRPr>
          </a:p>
          <a:p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   </a:t>
            </a:r>
          </a:p>
          <a:p>
            <a:endParaRPr lang="en-US" sz="3600">
              <a:solidFill>
                <a:srgbClr val="FF9300"/>
              </a:solidFill>
              <a:latin typeface="Gill Sans MT" panose="020B0502020104020203" pitchFamily="34" charset="77"/>
            </a:endParaRP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B6C26856-13A0-5E5B-4664-D158A817A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0500" y="0"/>
            <a:ext cx="2998984" cy="16869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529710-C59F-D3C1-E67C-24F27C9736F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92000"/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22239" y="2488874"/>
            <a:ext cx="3750822" cy="31328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003D95-F8F0-AA68-01F1-0802BEBDD8D2}"/>
              </a:ext>
            </a:extLst>
          </p:cNvPr>
          <p:cNvSpPr txBox="1"/>
          <p:nvPr/>
        </p:nvSpPr>
        <p:spPr>
          <a:xfrm>
            <a:off x="8122024" y="5716921"/>
            <a:ext cx="388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One of Richard’s dogs, Connie</a:t>
            </a:r>
          </a:p>
        </p:txBody>
      </p:sp>
    </p:spTree>
    <p:extLst>
      <p:ext uri="{BB962C8B-B14F-4D97-AF65-F5344CB8AC3E}">
        <p14:creationId xmlns:p14="http://schemas.microsoft.com/office/powerpoint/2010/main" val="4203916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74146-DDFC-C07D-19F9-EA939F389F8B}"/>
              </a:ext>
            </a:extLst>
          </p:cNvPr>
          <p:cNvSpPr txBox="1"/>
          <p:nvPr/>
        </p:nvSpPr>
        <p:spPr>
          <a:xfrm>
            <a:off x="673132" y="148280"/>
            <a:ext cx="104850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The memorable code for </a:t>
            </a:r>
            <a:r>
              <a:rPr lang="en-US" sz="3600">
                <a:solidFill>
                  <a:srgbClr val="FF9300"/>
                </a:solidFill>
                <a:latin typeface="Gill Sans MT" panose="020B0502020104020203" pitchFamily="34" charset="77"/>
              </a:rPr>
              <a:t>Record Shop Inventory App</a:t>
            </a:r>
            <a:endParaRPr lang="en-US" sz="360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latin typeface="Gill Sans MT" panose="020B0502020104020203" pitchFamily="34" charset="77"/>
            </a:endParaRPr>
          </a:p>
          <a:p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  </a:t>
            </a:r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solidFill>
                <a:srgbClr val="FF9300"/>
              </a:solidFill>
              <a:latin typeface="Gill Sans MT" panose="020B0502020104020203" pitchFamily="34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26856-13A0-5E5B-4664-D158A817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2273" y="148280"/>
            <a:ext cx="1153049" cy="6485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6040D7-70B7-7169-CD91-C6625CC8B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38" y="1045243"/>
            <a:ext cx="7514594" cy="23837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EE7173-F005-EE67-4849-689B9C0A3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726" y="1996393"/>
            <a:ext cx="3617336" cy="48100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859E0A-7505-C2D0-AF1C-FDB27697C688}"/>
              </a:ext>
            </a:extLst>
          </p:cNvPr>
          <p:cNvSpPr txBox="1"/>
          <p:nvPr/>
        </p:nvSpPr>
        <p:spPr>
          <a:xfrm>
            <a:off x="5294490" y="3657600"/>
            <a:ext cx="2013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artist_repository.py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E2723F73-D3E9-8E72-2FB4-DBAC37027BCF}"/>
                  </a:ext>
                </a:extLst>
              </p14:cNvPr>
              <p14:cNvContentPartPr/>
              <p14:nvPr/>
            </p14:nvContentPartPr>
            <p14:xfrm>
              <a:off x="3143898" y="2145844"/>
              <a:ext cx="565200" cy="655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E2723F73-D3E9-8E72-2FB4-DBAC37027BC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126258" y="2128204"/>
                <a:ext cx="60084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31D12DC-1CC9-AB5C-ABF4-BBAA7CA354D0}"/>
                  </a:ext>
                </a:extLst>
              </p14:cNvPr>
              <p14:cNvContentPartPr/>
              <p14:nvPr/>
            </p14:nvContentPartPr>
            <p14:xfrm>
              <a:off x="8450298" y="1034164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31D12DC-1CC9-AB5C-ABF4-BBAA7CA354D0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432658" y="1016524"/>
                <a:ext cx="36000" cy="3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6605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74146-DDFC-C07D-19F9-EA939F389F8B}"/>
              </a:ext>
            </a:extLst>
          </p:cNvPr>
          <p:cNvSpPr txBox="1"/>
          <p:nvPr/>
        </p:nvSpPr>
        <p:spPr>
          <a:xfrm>
            <a:off x="673132" y="148280"/>
            <a:ext cx="104850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The memorable code for </a:t>
            </a:r>
            <a:r>
              <a:rPr lang="en-US" sz="3600">
                <a:solidFill>
                  <a:srgbClr val="FF9300"/>
                </a:solidFill>
                <a:latin typeface="Gill Sans MT" panose="020B0502020104020203" pitchFamily="34" charset="77"/>
              </a:rPr>
              <a:t>Record Shop Inventory App</a:t>
            </a:r>
            <a:endParaRPr lang="en-US" sz="360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latin typeface="Gill Sans MT" panose="020B0502020104020203" pitchFamily="34" charset="77"/>
            </a:endParaRPr>
          </a:p>
          <a:p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  </a:t>
            </a:r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solidFill>
                <a:srgbClr val="FF9300"/>
              </a:solidFill>
              <a:latin typeface="Gill Sans MT" panose="020B0502020104020203" pitchFamily="34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26856-13A0-5E5B-4664-D158A817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2273" y="148280"/>
            <a:ext cx="1153049" cy="6485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859E0A-7505-C2D0-AF1C-FDB27697C688}"/>
              </a:ext>
            </a:extLst>
          </p:cNvPr>
          <p:cNvSpPr txBox="1"/>
          <p:nvPr/>
        </p:nvSpPr>
        <p:spPr>
          <a:xfrm>
            <a:off x="1872280" y="6147303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home.css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31D12DC-1CC9-AB5C-ABF4-BBAA7CA354D0}"/>
                  </a:ext>
                </a:extLst>
              </p14:cNvPr>
              <p14:cNvContentPartPr/>
              <p14:nvPr/>
            </p14:nvContentPartPr>
            <p14:xfrm>
              <a:off x="8450298" y="1034164"/>
              <a:ext cx="360" cy="3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31D12DC-1CC9-AB5C-ABF4-BBAA7CA354D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32298" y="1016164"/>
                <a:ext cx="36000" cy="36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49C019E-7DD4-315A-B708-3A328FC83F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816" y="1034164"/>
            <a:ext cx="6527800" cy="4927600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71A4DCD-6AEA-89F5-154F-93CA97270F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0753" y="4002695"/>
            <a:ext cx="6254569" cy="195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11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74146-DDFC-C07D-19F9-EA939F389F8B}"/>
              </a:ext>
            </a:extLst>
          </p:cNvPr>
          <p:cNvSpPr txBox="1"/>
          <p:nvPr/>
        </p:nvSpPr>
        <p:spPr>
          <a:xfrm>
            <a:off x="673132" y="148280"/>
            <a:ext cx="10485019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What I am happy about</a:t>
            </a:r>
            <a:r>
              <a:rPr lang="en-US" sz="3600">
                <a:solidFill>
                  <a:srgbClr val="FF9300"/>
                </a:solidFill>
                <a:latin typeface="Gill Sans MT" panose="020B0502020104020203" pitchFamily="34" charset="77"/>
              </a:rPr>
              <a:t> Record Shop Inventory App</a:t>
            </a:r>
            <a:endParaRPr lang="en-US" sz="360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latin typeface="Gill Sans MT" panose="020B0502020104020203" pitchFamily="34" charset="77"/>
            </a:endParaRPr>
          </a:p>
          <a:p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  </a:t>
            </a:r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Interactive</a:t>
            </a:r>
          </a:p>
          <a:p>
            <a:endParaRPr lang="en-US" sz="320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Calculate the markup automatically </a:t>
            </a:r>
          </a:p>
          <a:p>
            <a:endParaRPr lang="en-US" sz="320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As an extension, I decided to add the third db table. Record db table references Artist and Genre tables. And it worked!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26856-13A0-5E5B-4664-D158A817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2273" y="148280"/>
            <a:ext cx="1153049" cy="6485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31D12DC-1CC9-AB5C-ABF4-BBAA7CA354D0}"/>
                  </a:ext>
                </a:extLst>
              </p14:cNvPr>
              <p14:cNvContentPartPr/>
              <p14:nvPr/>
            </p14:nvContentPartPr>
            <p14:xfrm>
              <a:off x="8450298" y="1034164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31D12DC-1CC9-AB5C-ABF4-BBAA7CA354D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32298" y="1016164"/>
                <a:ext cx="36000" cy="3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0987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74146-DDFC-C07D-19F9-EA939F389F8B}"/>
              </a:ext>
            </a:extLst>
          </p:cNvPr>
          <p:cNvSpPr txBox="1"/>
          <p:nvPr/>
        </p:nvSpPr>
        <p:spPr>
          <a:xfrm>
            <a:off x="673132" y="148280"/>
            <a:ext cx="1117493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What I learnt from</a:t>
            </a:r>
            <a:r>
              <a:rPr lang="en-US" sz="360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77"/>
              </a:rPr>
              <a:t> </a:t>
            </a:r>
            <a:r>
              <a:rPr lang="en-US" sz="3600">
                <a:solidFill>
                  <a:srgbClr val="FF9300"/>
                </a:solidFill>
                <a:latin typeface="Gill Sans MT" panose="020B0502020104020203" pitchFamily="34" charset="77"/>
              </a:rPr>
              <a:t>Record Shop Inventory App</a:t>
            </a:r>
            <a:endParaRPr lang="en-US" sz="360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2400">
              <a:latin typeface="Gill Sans MT" panose="020B0502020104020203" pitchFamily="34" charset="77"/>
            </a:endParaRPr>
          </a:p>
          <a:p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(Apart from the obvious...)</a:t>
            </a: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How to read error messages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30 minutes of planning could save a whole afternoon.</a:t>
            </a: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Exta 30 minutes of coding while tired could cost a whole next day.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Other people can spot your mistake better than you. </a:t>
            </a: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26856-13A0-5E5B-4664-D158A817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9864" y="129404"/>
            <a:ext cx="1153049" cy="648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61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74146-DDFC-C07D-19F9-EA939F389F8B}"/>
              </a:ext>
            </a:extLst>
          </p:cNvPr>
          <p:cNvSpPr txBox="1"/>
          <p:nvPr/>
        </p:nvSpPr>
        <p:spPr>
          <a:xfrm>
            <a:off x="673132" y="148280"/>
            <a:ext cx="10485019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Next Step For </a:t>
            </a:r>
            <a:r>
              <a:rPr lang="en-US" sz="3600">
                <a:solidFill>
                  <a:srgbClr val="FF9300"/>
                </a:solidFill>
                <a:latin typeface="Gill Sans MT" panose="020B0502020104020203" pitchFamily="34" charset="77"/>
              </a:rPr>
              <a:t>Record Shop Inventory App</a:t>
            </a:r>
            <a:endParaRPr lang="en-US" sz="360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latin typeface="Gill Sans MT" panose="020B0502020104020203" pitchFamily="34" charset="77"/>
            </a:endParaRPr>
          </a:p>
          <a:p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  </a:t>
            </a:r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Add “View Sales” page to see monthly / weekly sales and profit.</a:t>
            </a: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Add “Image Upload” on ”Add Record” page, so images of each record will appear on the record list</a:t>
            </a:r>
            <a:endParaRPr lang="en-US" sz="36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solidFill>
                <a:srgbClr val="FF9300"/>
              </a:solidFill>
              <a:latin typeface="Gill Sans MT" panose="020B0502020104020203" pitchFamily="34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26856-13A0-5E5B-4664-D158A817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2770" y="234780"/>
            <a:ext cx="1153049" cy="6485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96627F-262D-A33F-D82E-0D0A6F44E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0935" y="4159420"/>
            <a:ext cx="27940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435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Remote beach on a sunny day, northern coast of Scotland A beautiful remote beach along the northern coast of Scotland. A seamlessly stitched panoramic image. seaside scotland stock pictures, royalty-free photos &amp; images">
            <a:extLst>
              <a:ext uri="{FF2B5EF4-FFF2-40B4-BE49-F238E27FC236}">
                <a16:creationId xmlns:a16="http://schemas.microsoft.com/office/drawing/2014/main" id="{A9DD1DB8-99CB-9C5D-9A12-4D3D427FB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3762" cy="682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96BEB8-50FD-D879-9556-D3E5DBD53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568" y="436971"/>
            <a:ext cx="10515600" cy="1325563"/>
          </a:xfrm>
        </p:spPr>
        <p:txBody>
          <a:bodyPr/>
          <a:lstStyle/>
          <a:p>
            <a:pPr algn="ctr"/>
            <a:r>
              <a:rPr lang="en-US"/>
              <a:t>Meet my client</a:t>
            </a:r>
          </a:p>
        </p:txBody>
      </p:sp>
      <p:pic>
        <p:nvPicPr>
          <p:cNvPr id="2052" name="Picture 4" descr="おじさんの顔のアイコン | かわいいフリー素材集 いらすとや">
            <a:extLst>
              <a:ext uri="{FF2B5EF4-FFF2-40B4-BE49-F238E27FC236}">
                <a16:creationId xmlns:a16="http://schemas.microsoft.com/office/drawing/2014/main" id="{578EA8DD-6CCA-D6AC-ED3F-345CEC7B0B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137" y="2792627"/>
            <a:ext cx="2930740" cy="2930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4A372B-2073-E89A-6BA0-ADABE430DD2C}"/>
              </a:ext>
            </a:extLst>
          </p:cNvPr>
          <p:cNvSpPr/>
          <p:nvPr/>
        </p:nvSpPr>
        <p:spPr>
          <a:xfrm>
            <a:off x="4631852" y="2113005"/>
            <a:ext cx="6487704" cy="430802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9230AE-B6BF-7316-8BD2-72E9188CB5FF}"/>
              </a:ext>
            </a:extLst>
          </p:cNvPr>
          <p:cNvSpPr txBox="1"/>
          <p:nvPr/>
        </p:nvSpPr>
        <p:spPr>
          <a:xfrm>
            <a:off x="5000369" y="2199505"/>
            <a:ext cx="6019799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Name:</a:t>
            </a: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  Richard G</a:t>
            </a:r>
          </a:p>
          <a:p>
            <a:r>
              <a:rPr lang="en-US" sz="320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Age:</a:t>
            </a: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  72</a:t>
            </a:r>
          </a:p>
          <a:p>
            <a:r>
              <a:rPr lang="en-US" sz="320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Location:</a:t>
            </a: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  Ayr, South Ayrshire</a:t>
            </a:r>
          </a:p>
          <a:p>
            <a:r>
              <a:rPr lang="en-US" sz="320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Occupation:</a:t>
            </a: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  Semi-retired / Runs a small record shop, Seaside Records. Sells records both in person and online.</a:t>
            </a:r>
          </a:p>
          <a:p>
            <a:r>
              <a:rPr lang="en-US" sz="320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Lives with:</a:t>
            </a: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  Partner and two dogs</a:t>
            </a: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92102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Remote beach on a sunny day, northern coast of Scotland A beautiful remote beach along the northern coast of Scotland. A seamlessly stitched panoramic image. seaside scotland stock pictures, royalty-free photos &amp; images">
            <a:extLst>
              <a:ext uri="{FF2B5EF4-FFF2-40B4-BE49-F238E27FC236}">
                <a16:creationId xmlns:a16="http://schemas.microsoft.com/office/drawing/2014/main" id="{A9DD1DB8-99CB-9C5D-9A12-4D3D427FB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3762" cy="682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96BEB8-50FD-D879-9556-D3E5DBD53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568" y="436971"/>
            <a:ext cx="10515600" cy="1325563"/>
          </a:xfrm>
        </p:spPr>
        <p:txBody>
          <a:bodyPr/>
          <a:lstStyle/>
          <a:p>
            <a:pPr algn="ctr"/>
            <a:r>
              <a:rPr lang="en-US"/>
              <a:t>What my client said:</a:t>
            </a:r>
          </a:p>
        </p:txBody>
      </p:sp>
      <p:pic>
        <p:nvPicPr>
          <p:cNvPr id="2052" name="Picture 4" descr="おじさんの顔のアイコン | かわいいフリー素材集 いらすとや">
            <a:extLst>
              <a:ext uri="{FF2B5EF4-FFF2-40B4-BE49-F238E27FC236}">
                <a16:creationId xmlns:a16="http://schemas.microsoft.com/office/drawing/2014/main" id="{578EA8DD-6CCA-D6AC-ED3F-345CEC7B0B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137" y="2792627"/>
            <a:ext cx="2930740" cy="2930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4A372B-2073-E89A-6BA0-ADABE430DD2C}"/>
              </a:ext>
            </a:extLst>
          </p:cNvPr>
          <p:cNvSpPr/>
          <p:nvPr/>
        </p:nvSpPr>
        <p:spPr>
          <a:xfrm>
            <a:off x="4631852" y="2113005"/>
            <a:ext cx="6835218" cy="3824911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9230AE-B6BF-7316-8BD2-72E9188CB5FF}"/>
              </a:ext>
            </a:extLst>
          </p:cNvPr>
          <p:cNvSpPr txBox="1"/>
          <p:nvPr/>
        </p:nvSpPr>
        <p:spPr>
          <a:xfrm>
            <a:off x="5261920" y="2199503"/>
            <a:ext cx="60197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I want something to organise my records. </a:t>
            </a:r>
          </a:p>
          <a:p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My eyesight is not in the best condition, so I’d like something simple and easy to understand. </a:t>
            </a: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74245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74146-DDFC-C07D-19F9-EA939F389F8B}"/>
              </a:ext>
            </a:extLst>
          </p:cNvPr>
          <p:cNvSpPr txBox="1"/>
          <p:nvPr/>
        </p:nvSpPr>
        <p:spPr>
          <a:xfrm>
            <a:off x="784343" y="0"/>
            <a:ext cx="10443693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What Richard can do with</a:t>
            </a:r>
            <a:r>
              <a:rPr lang="en-US" sz="360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77"/>
              </a:rPr>
              <a:t> </a:t>
            </a:r>
            <a:r>
              <a:rPr lang="en-US" sz="3600">
                <a:solidFill>
                  <a:srgbClr val="FF9300"/>
                </a:solidFill>
                <a:latin typeface="Gill Sans MT" panose="020B0502020104020203" pitchFamily="34" charset="77"/>
              </a:rPr>
              <a:t>Record Shop Inventory App</a:t>
            </a:r>
            <a:endParaRPr lang="en-US" sz="3600">
              <a:latin typeface="Gill Sans MT" panose="020B0502020104020203" pitchFamily="34" charset="77"/>
            </a:endParaRPr>
          </a:p>
          <a:p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  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BASIC funtions:</a:t>
            </a: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solidFill>
                <a:srgbClr val="FF9300"/>
              </a:solidFill>
              <a:latin typeface="Gill Sans MT" panose="020B0502020104020203" pitchFamily="34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26856-13A0-5E5B-4664-D158A817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60" y="1057678"/>
            <a:ext cx="1153049" cy="64859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62E49878-E555-CC3F-ADDE-7C6D0F3CDD4A}"/>
              </a:ext>
            </a:extLst>
          </p:cNvPr>
          <p:cNvSpPr/>
          <p:nvPr/>
        </p:nvSpPr>
        <p:spPr>
          <a:xfrm>
            <a:off x="4462528" y="959659"/>
            <a:ext cx="2921827" cy="2800767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rgbClr val="FF0000"/>
                </a:solidFill>
              </a:rPr>
              <a:t>VIEW</a:t>
            </a:r>
          </a:p>
          <a:p>
            <a:pPr algn="ctr"/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All the records</a:t>
            </a:r>
          </a:p>
          <a:p>
            <a:pPr algn="ctr"/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All the artists</a:t>
            </a:r>
          </a:p>
          <a:p>
            <a:pPr algn="ctr"/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All the genre</a:t>
            </a:r>
          </a:p>
          <a:p>
            <a:pPr algn="ctr"/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Record details</a:t>
            </a:r>
          </a:p>
          <a:p>
            <a:pPr algn="ctr"/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Artist details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C448704-DBE3-C01D-0EA1-E38AA49FBC46}"/>
              </a:ext>
            </a:extLst>
          </p:cNvPr>
          <p:cNvSpPr/>
          <p:nvPr/>
        </p:nvSpPr>
        <p:spPr>
          <a:xfrm>
            <a:off x="1424757" y="3658684"/>
            <a:ext cx="3000224" cy="285914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rgbClr val="FF0000"/>
                </a:solidFill>
              </a:rPr>
              <a:t>CREATE</a:t>
            </a:r>
          </a:p>
          <a:p>
            <a:pPr algn="ctr"/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</a:rPr>
              <a:t>Record entry</a:t>
            </a:r>
          </a:p>
          <a:p>
            <a:pPr algn="ctr"/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</a:rPr>
              <a:t>Artist entry</a:t>
            </a:r>
          </a:p>
          <a:p>
            <a:pPr algn="ctr"/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</a:rPr>
              <a:t>Genre entry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89BCEF6-025F-C54E-129A-6A597E72103B}"/>
              </a:ext>
            </a:extLst>
          </p:cNvPr>
          <p:cNvSpPr/>
          <p:nvPr/>
        </p:nvSpPr>
        <p:spPr>
          <a:xfrm>
            <a:off x="7922535" y="3429000"/>
            <a:ext cx="2742903" cy="285914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rgbClr val="FF0000"/>
                </a:solidFill>
              </a:rPr>
              <a:t>SORT</a:t>
            </a:r>
          </a:p>
          <a:p>
            <a:pPr algn="ctr"/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</a:rPr>
              <a:t>By artist</a:t>
            </a:r>
          </a:p>
          <a:p>
            <a:pPr algn="ctr"/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</a:rPr>
              <a:t>By genre</a:t>
            </a:r>
          </a:p>
          <a:p>
            <a:pPr algn="ctr"/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89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74146-DDFC-C07D-19F9-EA939F389F8B}"/>
              </a:ext>
            </a:extLst>
          </p:cNvPr>
          <p:cNvSpPr txBox="1"/>
          <p:nvPr/>
        </p:nvSpPr>
        <p:spPr>
          <a:xfrm>
            <a:off x="107717" y="24102"/>
            <a:ext cx="34865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Object diagram</a:t>
            </a:r>
            <a:endParaRPr lang="en-US" sz="2800">
              <a:latin typeface="Gill Sans MT" panose="020B0502020104020203" pitchFamily="34" charset="77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  </a:t>
            </a:r>
          </a:p>
          <a:p>
            <a:endParaRPr lang="en-US" sz="2800">
              <a:solidFill>
                <a:srgbClr val="FF9300"/>
              </a:solidFill>
              <a:latin typeface="Gill Sans MT" panose="020B0502020104020203" pitchFamily="34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26856-13A0-5E5B-4664-D158A817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266" y="2465968"/>
            <a:ext cx="1153049" cy="6485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E651E8-3559-6E21-2E43-F7604196F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039" y="261544"/>
            <a:ext cx="8944481" cy="659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676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804E1A-67D8-811C-BA16-3BAECAF51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03" y="355600"/>
            <a:ext cx="11511394" cy="6502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FBADD1-ACE3-9EBA-869F-CEE2F52E24BF}"/>
              </a:ext>
            </a:extLst>
          </p:cNvPr>
          <p:cNvSpPr txBox="1"/>
          <p:nvPr/>
        </p:nvSpPr>
        <p:spPr>
          <a:xfrm>
            <a:off x="767644" y="462844"/>
            <a:ext cx="3962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Wireframe : “Home” page</a:t>
            </a:r>
          </a:p>
        </p:txBody>
      </p:sp>
    </p:spTree>
    <p:extLst>
      <p:ext uri="{BB962C8B-B14F-4D97-AF65-F5344CB8AC3E}">
        <p14:creationId xmlns:p14="http://schemas.microsoft.com/office/powerpoint/2010/main" val="2274022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993C90-31FB-0296-8A8E-EA82AC63B63E}"/>
              </a:ext>
            </a:extLst>
          </p:cNvPr>
          <p:cNvSpPr/>
          <p:nvPr/>
        </p:nvSpPr>
        <p:spPr>
          <a:xfrm>
            <a:off x="6096000" y="3054095"/>
            <a:ext cx="987552" cy="40010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FBADD1-ACE3-9EBA-869F-CEE2F52E24BF}"/>
              </a:ext>
            </a:extLst>
          </p:cNvPr>
          <p:cNvSpPr txBox="1"/>
          <p:nvPr/>
        </p:nvSpPr>
        <p:spPr>
          <a:xfrm>
            <a:off x="338666" y="95356"/>
            <a:ext cx="3646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Wireframe : “Add”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7FDC47-0DC7-D915-AF28-AE2D39B41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10" y="523613"/>
            <a:ext cx="9181089" cy="62390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BF124A-40FB-BD81-3695-4D7BF8B5A5B1}"/>
              </a:ext>
            </a:extLst>
          </p:cNvPr>
          <p:cNvSpPr txBox="1"/>
          <p:nvPr/>
        </p:nvSpPr>
        <p:spPr>
          <a:xfrm>
            <a:off x="6096000" y="3054095"/>
            <a:ext cx="789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select from the list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EE1FC-3A12-17B9-0007-8213946C8627}"/>
              </a:ext>
            </a:extLst>
          </p:cNvPr>
          <p:cNvSpPr txBox="1"/>
          <p:nvPr/>
        </p:nvSpPr>
        <p:spPr>
          <a:xfrm>
            <a:off x="6096000" y="3482351"/>
            <a:ext cx="789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select from the list</a:t>
            </a:r>
          </a:p>
        </p:txBody>
      </p:sp>
    </p:spTree>
    <p:extLst>
      <p:ext uri="{BB962C8B-B14F-4D97-AF65-F5344CB8AC3E}">
        <p14:creationId xmlns:p14="http://schemas.microsoft.com/office/powerpoint/2010/main" val="1122589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5F6702-FC22-E3AF-B56C-EB12C80BE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998" y="142102"/>
            <a:ext cx="10562490" cy="657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912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174146-DDFC-C07D-19F9-EA939F389F8B}"/>
              </a:ext>
            </a:extLst>
          </p:cNvPr>
          <p:cNvSpPr txBox="1"/>
          <p:nvPr/>
        </p:nvSpPr>
        <p:spPr>
          <a:xfrm>
            <a:off x="673132" y="148280"/>
            <a:ext cx="10488512" cy="68018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77"/>
              </a:rPr>
              <a:t>What Richard can do with</a:t>
            </a:r>
            <a:r>
              <a:rPr lang="en-US" sz="3600">
                <a:solidFill>
                  <a:schemeClr val="accent2">
                    <a:lumMod val="75000"/>
                  </a:schemeClr>
                </a:solidFill>
                <a:latin typeface="Gill Sans MT" panose="020B0502020104020203" pitchFamily="34" charset="77"/>
              </a:rPr>
              <a:t> </a:t>
            </a:r>
            <a:r>
              <a:rPr lang="en-US" sz="3600">
                <a:solidFill>
                  <a:srgbClr val="FF9300"/>
                </a:solidFill>
                <a:latin typeface="Gill Sans MT" panose="020B0502020104020203" pitchFamily="34" charset="77"/>
              </a:rPr>
              <a:t>Record Shop Inventory App</a:t>
            </a:r>
            <a:endParaRPr lang="en-US" sz="360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latin typeface="Gill Sans MT" panose="020B0502020104020203" pitchFamily="34" charset="77"/>
            </a:endParaRPr>
          </a:p>
          <a:p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   PLUS funtions:</a:t>
            </a: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Gets “</a:t>
            </a:r>
            <a:r>
              <a:rPr lang="en-US" sz="3200">
                <a:solidFill>
                  <a:srgbClr val="C00000"/>
                </a:solidFill>
                <a:latin typeface="Gill Sans MT" panose="020B0502020104020203" pitchFamily="34" charset="77"/>
              </a:rPr>
              <a:t>low stock</a:t>
            </a: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” notification when the stock is less than 3</a:t>
            </a: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View a </a:t>
            </a:r>
            <a:r>
              <a:rPr lang="en-US" sz="3200">
                <a:solidFill>
                  <a:schemeClr val="accent6">
                    <a:lumMod val="75000"/>
                  </a:schemeClr>
                </a:solidFill>
                <a:latin typeface="Gill Sans MT" panose="020B0502020104020203" pitchFamily="34" charset="77"/>
              </a:rPr>
              <a:t>markup</a:t>
            </a: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 for each record</a:t>
            </a:r>
          </a:p>
          <a:p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View artists in </a:t>
            </a:r>
            <a:r>
              <a:rPr lang="en-US" sz="3200">
                <a:solidFill>
                  <a:srgbClr val="C00000"/>
                </a:solidFill>
                <a:latin typeface="Gill Sans MT" panose="020B0502020104020203" pitchFamily="34" charset="77"/>
              </a:rPr>
              <a:t>alphabetical order</a:t>
            </a:r>
          </a:p>
          <a:p>
            <a:endParaRPr lang="en-US" sz="3200">
              <a:solidFill>
                <a:srgbClr val="C00000"/>
              </a:solidFill>
              <a:latin typeface="Gill Sans MT" panose="020B0502020104020203" pitchFamily="34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Contact me if there is any issues</a:t>
            </a:r>
            <a:endParaRPr lang="en-US" sz="36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endParaRPr lang="en-US" sz="3600">
              <a:solidFill>
                <a:srgbClr val="FF9300"/>
              </a:solidFill>
              <a:latin typeface="Gill Sans MT" panose="020B0502020104020203" pitchFamily="34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26856-13A0-5E5B-4664-D158A817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9" y="1260390"/>
            <a:ext cx="1153049" cy="648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87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2314</TotalTime>
  <Words>366</Words>
  <Application>Microsoft Macintosh PowerPoint</Application>
  <PresentationFormat>Widescreen</PresentationFormat>
  <Paragraphs>90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Gill Sans MT</vt:lpstr>
      <vt:lpstr>Office Theme</vt:lpstr>
      <vt:lpstr>PowerPoint Presentation</vt:lpstr>
      <vt:lpstr>Meet my client</vt:lpstr>
      <vt:lpstr>What my client said: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Takako Onozuka</dc:creator>
  <cp:lastModifiedBy>Takako Onozuka</cp:lastModifiedBy>
  <cp:revision>45</cp:revision>
  <dcterms:created xsi:type="dcterms:W3CDTF">2022-10-13T10:54:18Z</dcterms:created>
  <dcterms:modified xsi:type="dcterms:W3CDTF">2022-10-15T14:53:37Z</dcterms:modified>
</cp:coreProperties>
</file>

<file path=docProps/thumbnail.jpeg>
</file>